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embeddedFontLst>
    <p:embeddedFont>
      <p:font typeface="Roboto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3" roundtripDataSignature="AMtx7mhdzaIeC6q6fu4weYFzmPRZrZG+p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bold.fntdata"/><Relationship Id="rId11" Type="http://schemas.openxmlformats.org/officeDocument/2006/relationships/slide" Target="slides/slide6.xml"/><Relationship Id="rId22" Type="http://schemas.openxmlformats.org/officeDocument/2006/relationships/font" Target="fonts/Roboto-boldItalic.fntdata"/><Relationship Id="rId10" Type="http://schemas.openxmlformats.org/officeDocument/2006/relationships/slide" Target="slides/slide5.xml"/><Relationship Id="rId21" Type="http://schemas.openxmlformats.org/officeDocument/2006/relationships/font" Target="fonts/Roboto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regular.fnt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1" name="Google Shape;131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0" name="Google Shape;140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9" name="Google Shape;14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8" name="Google Shape;158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9" name="Google Shape;5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8" name="Google Shape;6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7" name="Google Shape;7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Google Shape;9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4" name="Google Shape;10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3" name="Google Shape;11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2" name="Google Shape;122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1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4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24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8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8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0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2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1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2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22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22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22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3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>
    <mc:Choice Requires="p14">
      <p:transition spd="slow" p14:dur="1000">
        <p14:flip dir="l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Relationship Id="rId4" Type="http://schemas.openxmlformats.org/officeDocument/2006/relationships/image" Target="../media/image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g"/><Relationship Id="rId4" Type="http://schemas.openxmlformats.org/officeDocument/2006/relationships/image" Target="../media/image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jpg"/><Relationship Id="rId4" Type="http://schemas.openxmlformats.org/officeDocument/2006/relationships/image" Target="../media/image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jpg"/><Relationship Id="rId4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investopedia.com/terms/t/trade.asp#:~:text=Trade%20is%20a%20basic%20economic,economy%20between%20producers%20and%20consumers." TargetMode="External"/><Relationship Id="rId4" Type="http://schemas.openxmlformats.org/officeDocument/2006/relationships/image" Target="../media/image1.jpg"/><Relationship Id="rId5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Relationship Id="rId4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Relationship Id="rId4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Relationship Id="rId4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Relationship Id="rId4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Relationship Id="rId4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Relationship Id="rId4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>
                <a:solidFill>
                  <a:schemeClr val="accent1"/>
                </a:solidFill>
              </a:rPr>
              <a:t>Trade Glossary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55" name="Google Shape;55;p1"/>
          <p:cNvSpPr txBox="1"/>
          <p:nvPr/>
        </p:nvSpPr>
        <p:spPr>
          <a:xfrm>
            <a:off x="2831400" y="3001850"/>
            <a:ext cx="3481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Can you define these terms?</a:t>
            </a:r>
            <a:endParaRPr b="1" i="0" sz="20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56" name="Google Shape;5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1700" y="268250"/>
            <a:ext cx="1885108" cy="47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 u="sng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Dumping</a:t>
            </a:r>
            <a:endParaRPr u="sng">
              <a:solidFill>
                <a:schemeClr val="accen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134" name="Google Shape;134;p10"/>
          <p:cNvSpPr txBox="1"/>
          <p:nvPr/>
        </p:nvSpPr>
        <p:spPr>
          <a:xfrm>
            <a:off x="1143600" y="1973825"/>
            <a:ext cx="68568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Dumping</a:t>
            </a:r>
            <a:r>
              <a:rPr b="0" i="0" lang="en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is a term used in the context of international trade. It's when a country or company exports a product at a price that is lower in the foreign importing market than the price in the exporter's domestic market.</a:t>
            </a:r>
            <a:endParaRPr b="0" i="0" sz="20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35" name="Google Shape;135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1700" y="268250"/>
            <a:ext cx="1885108" cy="476325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10"/>
          <p:cNvSpPr txBox="1"/>
          <p:nvPr/>
        </p:nvSpPr>
        <p:spPr>
          <a:xfrm>
            <a:off x="4731600" y="3466025"/>
            <a:ext cx="1190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Definition by</a:t>
            </a:r>
            <a:r>
              <a:rPr b="0" i="0" lang="en" sz="1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37" name="Google Shape;137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22300" y="3542225"/>
            <a:ext cx="1609344" cy="2743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 u="sng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Factors of production</a:t>
            </a:r>
            <a:endParaRPr u="sng">
              <a:solidFill>
                <a:schemeClr val="accen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143" name="Google Shape;143;p11"/>
          <p:cNvSpPr txBox="1"/>
          <p:nvPr/>
        </p:nvSpPr>
        <p:spPr>
          <a:xfrm>
            <a:off x="1143600" y="2050025"/>
            <a:ext cx="68568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Factors of production</a:t>
            </a:r>
            <a:r>
              <a:rPr b="0" i="0" lang="en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are the inputs needed for creating a good or service, and the factors of production include land, labor, entrepreneurship, and capital.</a:t>
            </a:r>
            <a:endParaRPr b="0" i="0" sz="20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44" name="Google Shape;144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1700" y="268250"/>
            <a:ext cx="1885108" cy="476325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11"/>
          <p:cNvSpPr txBox="1"/>
          <p:nvPr/>
        </p:nvSpPr>
        <p:spPr>
          <a:xfrm>
            <a:off x="4731600" y="3161225"/>
            <a:ext cx="1190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Definition by</a:t>
            </a:r>
            <a:r>
              <a:rPr b="0" i="0" lang="en" sz="1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46" name="Google Shape;146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22300" y="3237425"/>
            <a:ext cx="1609344" cy="2743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 u="sng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Comparative advantage</a:t>
            </a:r>
            <a:endParaRPr u="sng">
              <a:solidFill>
                <a:schemeClr val="accen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152" name="Google Shape;152;p12"/>
          <p:cNvSpPr txBox="1"/>
          <p:nvPr/>
        </p:nvSpPr>
        <p:spPr>
          <a:xfrm>
            <a:off x="1143600" y="1973825"/>
            <a:ext cx="6856800" cy="23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Comparative advantage</a:t>
            </a:r>
            <a:r>
              <a:rPr b="0" i="0" lang="en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is an economy's ability to produce a particular good or service at a lower opportunity cost than its trading partners.</a:t>
            </a:r>
            <a:endParaRPr b="0" i="0" sz="20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 comparative advantage gives a company the ability to sell goods and services at a lower price than its competitors and realize stronger sales margins.</a:t>
            </a:r>
            <a:endParaRPr b="0" i="0" sz="20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53" name="Google Shape;153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1700" y="268250"/>
            <a:ext cx="1885108" cy="476325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12"/>
          <p:cNvSpPr txBox="1"/>
          <p:nvPr/>
        </p:nvSpPr>
        <p:spPr>
          <a:xfrm>
            <a:off x="4731600" y="4304225"/>
            <a:ext cx="1190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Definition by</a:t>
            </a:r>
            <a:r>
              <a:rPr b="0" i="0" lang="en" sz="1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55" name="Google Shape;155;p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22300" y="4380425"/>
            <a:ext cx="1609344" cy="2743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 u="sng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Economies of scale</a:t>
            </a:r>
            <a:endParaRPr u="sng">
              <a:solidFill>
                <a:schemeClr val="accen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161" name="Google Shape;161;p13"/>
          <p:cNvSpPr txBox="1"/>
          <p:nvPr/>
        </p:nvSpPr>
        <p:spPr>
          <a:xfrm>
            <a:off x="1143600" y="1973825"/>
            <a:ext cx="68568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Economies of scale</a:t>
            </a:r>
            <a:r>
              <a:rPr b="0" i="0" lang="en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are cost advantages reaped by companies when production becomes efficient. </a:t>
            </a:r>
            <a:endParaRPr b="0" i="0" sz="20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Companies can achieve economies of scale by increasing production and lowering costs. This happens because costs are spread over a larger number of goods.</a:t>
            </a:r>
            <a:endParaRPr b="0" i="0" sz="20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62" name="Google Shape;162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1700" y="268250"/>
            <a:ext cx="1885108" cy="476325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13"/>
          <p:cNvSpPr txBox="1"/>
          <p:nvPr/>
        </p:nvSpPr>
        <p:spPr>
          <a:xfrm>
            <a:off x="4731600" y="4075625"/>
            <a:ext cx="1190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Definition by</a:t>
            </a:r>
            <a:r>
              <a:rPr b="0" i="0" lang="en" sz="1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64" name="Google Shape;164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22300" y="4151825"/>
            <a:ext cx="1609344" cy="2743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 u="sng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Trade</a:t>
            </a:r>
            <a:endParaRPr>
              <a:solidFill>
                <a:schemeClr val="accen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62" name="Google Shape;62;p2"/>
          <p:cNvSpPr txBox="1"/>
          <p:nvPr/>
        </p:nvSpPr>
        <p:spPr>
          <a:xfrm>
            <a:off x="1143600" y="2050025"/>
            <a:ext cx="68568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Trade </a:t>
            </a:r>
            <a:r>
              <a:rPr b="0" i="0" lang="en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is a basic economic concept involving the buying and selling of goods and services, with compensation paid by a buyer to a seller, or the exchange of goods or services between parties. </a:t>
            </a:r>
            <a:endParaRPr b="0" i="0" sz="20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63" name="Google Shape;63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1700" y="268250"/>
            <a:ext cx="1885108" cy="476325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2"/>
          <p:cNvSpPr txBox="1"/>
          <p:nvPr/>
        </p:nvSpPr>
        <p:spPr>
          <a:xfrm>
            <a:off x="4731600" y="3466025"/>
            <a:ext cx="1190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Definition by</a:t>
            </a:r>
            <a:r>
              <a:rPr b="0" i="0" lang="en" sz="1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65" name="Google Shape;65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922300" y="3529000"/>
            <a:ext cx="1605799" cy="274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 u="sng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Tariff</a:t>
            </a:r>
            <a:endParaRPr u="sng">
              <a:solidFill>
                <a:schemeClr val="accen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71" name="Google Shape;71;p3"/>
          <p:cNvSpPr txBox="1"/>
          <p:nvPr/>
        </p:nvSpPr>
        <p:spPr>
          <a:xfrm>
            <a:off x="1143600" y="2050025"/>
            <a:ext cx="68568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 </a:t>
            </a:r>
            <a:r>
              <a:rPr b="1" i="0" lang="en" sz="2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tariff </a:t>
            </a:r>
            <a:r>
              <a:rPr b="0" i="0" lang="en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is a tax imposed by one country on the goods and services imported from another country.</a:t>
            </a:r>
            <a:endParaRPr b="0" i="0" sz="20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72" name="Google Shape;72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1700" y="268250"/>
            <a:ext cx="1885108" cy="47632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3"/>
          <p:cNvSpPr txBox="1"/>
          <p:nvPr/>
        </p:nvSpPr>
        <p:spPr>
          <a:xfrm>
            <a:off x="4731600" y="3008825"/>
            <a:ext cx="1190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Definition by</a:t>
            </a:r>
            <a:r>
              <a:rPr b="0" i="0" lang="en" sz="1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74" name="Google Shape;74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22300" y="3085025"/>
            <a:ext cx="1609344" cy="2743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 u="sng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Production costs</a:t>
            </a:r>
            <a:endParaRPr u="sng">
              <a:solidFill>
                <a:schemeClr val="accen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80" name="Google Shape;80;p4"/>
          <p:cNvSpPr txBox="1"/>
          <p:nvPr/>
        </p:nvSpPr>
        <p:spPr>
          <a:xfrm>
            <a:off x="1143600" y="2050025"/>
            <a:ext cx="6856800" cy="23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Production costs </a:t>
            </a:r>
            <a:r>
              <a:rPr b="0" i="0" lang="en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refer to all of the direct and indirect costs businesses face from manufacturing a product or providing a service. </a:t>
            </a:r>
            <a:endParaRPr b="0" i="0" sz="20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Production costs can include a variety of expenses, such as labor, raw materials, consumable manufacturing supplies, and general overhead.</a:t>
            </a:r>
            <a:endParaRPr b="0" i="0" sz="20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81" name="Google Shape;8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1700" y="268250"/>
            <a:ext cx="1885108" cy="476325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4"/>
          <p:cNvSpPr txBox="1"/>
          <p:nvPr/>
        </p:nvSpPr>
        <p:spPr>
          <a:xfrm>
            <a:off x="4884000" y="4380425"/>
            <a:ext cx="1190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Definition by</a:t>
            </a:r>
            <a:r>
              <a:rPr b="0" i="0" lang="en" sz="1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83" name="Google Shape;83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074700" y="4456625"/>
            <a:ext cx="1609344" cy="2743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 u="sng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Specialization</a:t>
            </a:r>
            <a:endParaRPr u="sng">
              <a:solidFill>
                <a:schemeClr val="accen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89" name="Google Shape;89;p5"/>
          <p:cNvSpPr txBox="1"/>
          <p:nvPr/>
        </p:nvSpPr>
        <p:spPr>
          <a:xfrm>
            <a:off x="1143600" y="1973825"/>
            <a:ext cx="6856800" cy="23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Specialization</a:t>
            </a:r>
            <a:r>
              <a:rPr b="0" i="0" lang="en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is a method of production whereby an entity focuses on the production of a limited scope of goods to gain a greater degree of efficiency. </a:t>
            </a:r>
            <a:endParaRPr b="0" i="0" sz="20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Many countries, for example, specialize in producing the goods and services that are native to their part of the world, and they trade them for other goods and services.</a:t>
            </a:r>
            <a:endParaRPr b="0" i="0" sz="20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90" name="Google Shape;9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1700" y="268250"/>
            <a:ext cx="1885108" cy="476325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5"/>
          <p:cNvSpPr txBox="1"/>
          <p:nvPr/>
        </p:nvSpPr>
        <p:spPr>
          <a:xfrm>
            <a:off x="4731600" y="4380425"/>
            <a:ext cx="1190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Definition by</a:t>
            </a:r>
            <a:r>
              <a:rPr b="0" i="0" lang="en" sz="1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92" name="Google Shape;92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22300" y="4456625"/>
            <a:ext cx="1609344" cy="2743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 u="sng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Nontariff barrier</a:t>
            </a:r>
            <a:endParaRPr u="sng">
              <a:solidFill>
                <a:schemeClr val="accen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98" name="Google Shape;98;p6"/>
          <p:cNvSpPr txBox="1"/>
          <p:nvPr/>
        </p:nvSpPr>
        <p:spPr>
          <a:xfrm>
            <a:off x="1143600" y="1973825"/>
            <a:ext cx="6856800" cy="23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 </a:t>
            </a:r>
            <a:r>
              <a:rPr b="1" i="0" lang="en" sz="2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nontariff barrier</a:t>
            </a:r>
            <a:r>
              <a:rPr b="0" i="0" lang="en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is a way to restrict trade using trade barriers in a form other than a tariff. Nontariff barriers include quotas, embargoes, sanctions, and levies. </a:t>
            </a:r>
            <a:endParaRPr b="0" i="0" sz="20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As part of their political or economic strategy, some countries frequently use nontariff barriers to restrict the amount of trade they conduct with other countries.</a:t>
            </a:r>
            <a:endParaRPr b="0" i="0" sz="20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99" name="Google Shape;99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1700" y="268250"/>
            <a:ext cx="1885108" cy="476325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6"/>
          <p:cNvSpPr txBox="1"/>
          <p:nvPr/>
        </p:nvSpPr>
        <p:spPr>
          <a:xfrm>
            <a:off x="4731600" y="4380425"/>
            <a:ext cx="1190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Definition by</a:t>
            </a:r>
            <a:r>
              <a:rPr b="0" i="0" lang="en" sz="1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01" name="Google Shape;101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22300" y="4456625"/>
            <a:ext cx="1609344" cy="2743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 u="sng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NAFTA</a:t>
            </a:r>
            <a:endParaRPr u="sng">
              <a:solidFill>
                <a:schemeClr val="accen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107" name="Google Shape;107;p7"/>
          <p:cNvSpPr txBox="1"/>
          <p:nvPr/>
        </p:nvSpPr>
        <p:spPr>
          <a:xfrm>
            <a:off x="1143600" y="1973825"/>
            <a:ext cx="6856800" cy="17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The North American Free Trade Agreement (NAFTA)</a:t>
            </a:r>
            <a:r>
              <a:rPr b="0" i="0" lang="en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was implemented to promote trade between the U.S., Canada, and Mexico. The agreement, which eliminated most tariffs on trade between the three countries, went into effect on Jan. 1, 1994.</a:t>
            </a:r>
            <a:endParaRPr b="0" i="0" sz="20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08" name="Google Shape;108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1700" y="268250"/>
            <a:ext cx="1885108" cy="476325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7"/>
          <p:cNvSpPr txBox="1"/>
          <p:nvPr/>
        </p:nvSpPr>
        <p:spPr>
          <a:xfrm>
            <a:off x="4731600" y="3542225"/>
            <a:ext cx="1190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Definition by</a:t>
            </a:r>
            <a:r>
              <a:rPr b="0" i="0" lang="en" sz="1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10" name="Google Shape;110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22300" y="3618425"/>
            <a:ext cx="1609344" cy="2743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8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 u="sng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Protectionism</a:t>
            </a:r>
            <a:endParaRPr u="sng">
              <a:solidFill>
                <a:schemeClr val="accen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116" name="Google Shape;116;p8"/>
          <p:cNvSpPr txBox="1"/>
          <p:nvPr/>
        </p:nvSpPr>
        <p:spPr>
          <a:xfrm>
            <a:off x="1143600" y="1973825"/>
            <a:ext cx="68568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Protectionism</a:t>
            </a:r>
            <a:r>
              <a:rPr b="0" i="0" lang="en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refers to government policies that restrict international trade to help domestic industries. Protectionist policies are usually implemented with the goal to improve economic activity within a domestic economy but can also be implemented for safety or quality concerns.</a:t>
            </a:r>
            <a:endParaRPr b="0" i="0" sz="20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17" name="Google Shape;117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1700" y="268250"/>
            <a:ext cx="1885108" cy="476325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8"/>
          <p:cNvSpPr txBox="1"/>
          <p:nvPr/>
        </p:nvSpPr>
        <p:spPr>
          <a:xfrm>
            <a:off x="4731600" y="3923225"/>
            <a:ext cx="1190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Definition by</a:t>
            </a:r>
            <a:r>
              <a:rPr b="0" i="0" lang="en" sz="1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19" name="Google Shape;119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22300" y="3999425"/>
            <a:ext cx="1609344" cy="2743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 u="sng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Intellectual property</a:t>
            </a:r>
            <a:endParaRPr u="sng">
              <a:solidFill>
                <a:schemeClr val="accen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125" name="Google Shape;125;p9"/>
          <p:cNvSpPr txBox="1"/>
          <p:nvPr/>
        </p:nvSpPr>
        <p:spPr>
          <a:xfrm>
            <a:off x="1143600" y="1973825"/>
            <a:ext cx="6856800" cy="17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Intellectual property</a:t>
            </a:r>
            <a:r>
              <a:rPr b="0" i="0" lang="en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is a broad categorical description for the set of intangible assets owned and legally protected by a company from outside use or implementation without consent. An intangible asset is a non-physical asset that a company owns.</a:t>
            </a:r>
            <a:endParaRPr b="0" i="0" sz="20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26" name="Google Shape;126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1700" y="268250"/>
            <a:ext cx="1885108" cy="476325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9"/>
          <p:cNvSpPr txBox="1"/>
          <p:nvPr/>
        </p:nvSpPr>
        <p:spPr>
          <a:xfrm>
            <a:off x="4731600" y="3694625"/>
            <a:ext cx="1190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Definition by</a:t>
            </a:r>
            <a:r>
              <a:rPr b="0" i="0" lang="en" sz="1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28" name="Google Shape;128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22300" y="3770825"/>
            <a:ext cx="1609344" cy="2743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